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3" r:id="rId3"/>
    <p:sldId id="624" r:id="rId4"/>
    <p:sldId id="360" r:id="rId5"/>
    <p:sldId id="616" r:id="rId6"/>
    <p:sldId id="361" r:id="rId7"/>
    <p:sldId id="617" r:id="rId8"/>
    <p:sldId id="618" r:id="rId9"/>
    <p:sldId id="619" r:id="rId10"/>
    <p:sldId id="620" r:id="rId11"/>
    <p:sldId id="621" r:id="rId12"/>
    <p:sldId id="622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4198805" y="3675769"/>
            <a:ext cx="4280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Basic Laws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A7898-976E-445B-AD40-5A16F605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06" y="3872370"/>
            <a:ext cx="4932152" cy="2909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2E3AC-3269-44AB-A059-5F3C9E1B16F8}"/>
              </a:ext>
            </a:extLst>
          </p:cNvPr>
          <p:cNvSpPr/>
          <p:nvPr/>
        </p:nvSpPr>
        <p:spPr>
          <a:xfrm>
            <a:off x="1076325" y="214936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ItcKabel-Book"/>
              </a:rPr>
              <a:t>Solution:-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8A3CD-E6D0-422C-84EF-60E8FDEC8BF8}"/>
              </a:ext>
            </a:extLst>
          </p:cNvPr>
          <p:cNvSpPr/>
          <p:nvPr/>
        </p:nvSpPr>
        <p:spPr>
          <a:xfrm>
            <a:off x="1025806" y="2578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 branch represents any two-terminal element. The circuit in Figure shown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five branches</a:t>
            </a:r>
            <a:r>
              <a:rPr lang="en-US" dirty="0">
                <a:latin typeface="Times-Roman"/>
              </a:rPr>
              <a:t>, namely, the 10-V voltage source, the 2-A current source, and the three resistors.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BF188-4796-4FD9-9FB7-937CE910FB4B}"/>
              </a:ext>
            </a:extLst>
          </p:cNvPr>
          <p:cNvSpPr/>
          <p:nvPr/>
        </p:nvSpPr>
        <p:spPr>
          <a:xfrm>
            <a:off x="1025806" y="3687704"/>
            <a:ext cx="326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three</a:t>
            </a:r>
            <a:r>
              <a:rPr lang="en-US" dirty="0">
                <a:latin typeface="Times-Roman"/>
              </a:rPr>
              <a:t>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latin typeface="Times-Roman"/>
              </a:rPr>
              <a:t> a, b, and </a:t>
            </a:r>
            <a:r>
              <a:rPr lang="en-US" i="1" dirty="0">
                <a:latin typeface="Times-Italic"/>
              </a:rPr>
              <a:t>c</a:t>
            </a:r>
            <a:r>
              <a:rPr lang="en-US" dirty="0">
                <a:latin typeface="Times-Roman"/>
              </a:rPr>
              <a:t>.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05CCB3-B627-4B70-B036-84F3D08D23D6}"/>
              </a:ext>
            </a:extLst>
          </p:cNvPr>
          <p:cNvSpPr/>
          <p:nvPr/>
        </p:nvSpPr>
        <p:spPr>
          <a:xfrm>
            <a:off x="1025806" y="42430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In the Figure, the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first loop </a:t>
            </a:r>
            <a:r>
              <a:rPr lang="en-US" dirty="0">
                <a:latin typeface="Times-Roman"/>
              </a:rPr>
              <a:t>is </a:t>
            </a:r>
            <a:r>
              <a:rPr lang="en-US" i="1" dirty="0" err="1">
                <a:latin typeface="Times-Italic"/>
              </a:rPr>
              <a:t>abca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with the 2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and 5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-Roman"/>
              </a:rPr>
              <a:t>resistors and voltage source is independent. A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second</a:t>
            </a:r>
            <a:r>
              <a:rPr lang="en-US" dirty="0">
                <a:latin typeface="Times-Roman"/>
              </a:rPr>
              <a:t>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loop</a:t>
            </a:r>
            <a:r>
              <a:rPr lang="en-US" dirty="0">
                <a:latin typeface="Times-Roman"/>
              </a:rPr>
              <a:t> with the 3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 and the current source is independent. The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third</a:t>
            </a:r>
            <a:r>
              <a:rPr lang="en-US" dirty="0">
                <a:latin typeface="Times-Roman"/>
              </a:rPr>
              <a:t>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loop</a:t>
            </a:r>
            <a:r>
              <a:rPr lang="en-US" dirty="0">
                <a:latin typeface="Times-Roman"/>
              </a:rPr>
              <a:t> could be the one with the 2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 in parallel with the 3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resistor. This does form an independent set of loops.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9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A7898-976E-445B-AD40-5A16F605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06" y="3872370"/>
            <a:ext cx="4932152" cy="2909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2E3AC-3269-44AB-A059-5F3C9E1B16F8}"/>
              </a:ext>
            </a:extLst>
          </p:cNvPr>
          <p:cNvSpPr/>
          <p:nvPr/>
        </p:nvSpPr>
        <p:spPr>
          <a:xfrm>
            <a:off x="1076325" y="214936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ItcKabel-Book"/>
              </a:rPr>
              <a:t>Solution:-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8A3CD-E6D0-422C-84EF-60E8FDEC8BF8}"/>
              </a:ext>
            </a:extLst>
          </p:cNvPr>
          <p:cNvSpPr/>
          <p:nvPr/>
        </p:nvSpPr>
        <p:spPr>
          <a:xfrm>
            <a:off x="1025806" y="2578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 branch represents any two-terminal element. The circuit in Figure shown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five branches</a:t>
            </a:r>
            <a:r>
              <a:rPr lang="en-US" dirty="0">
                <a:latin typeface="Times-Roman"/>
              </a:rPr>
              <a:t>, namely, the 10-V voltage source, the 2-A current source, and the three resistors.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BF188-4796-4FD9-9FB7-937CE910FB4B}"/>
              </a:ext>
            </a:extLst>
          </p:cNvPr>
          <p:cNvSpPr/>
          <p:nvPr/>
        </p:nvSpPr>
        <p:spPr>
          <a:xfrm>
            <a:off x="1025806" y="3687704"/>
            <a:ext cx="326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three</a:t>
            </a:r>
            <a:r>
              <a:rPr lang="en-US" dirty="0">
                <a:latin typeface="Times-Roman"/>
              </a:rPr>
              <a:t>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latin typeface="Times-Roman"/>
              </a:rPr>
              <a:t> a, b, and </a:t>
            </a:r>
            <a:r>
              <a:rPr lang="en-US" i="1" dirty="0">
                <a:latin typeface="Times-Italic"/>
              </a:rPr>
              <a:t>c</a:t>
            </a:r>
            <a:r>
              <a:rPr lang="en-US" dirty="0">
                <a:latin typeface="Times-Roman"/>
              </a:rPr>
              <a:t>.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05CCB3-B627-4B70-B036-84F3D08D23D6}"/>
              </a:ext>
            </a:extLst>
          </p:cNvPr>
          <p:cNvSpPr/>
          <p:nvPr/>
        </p:nvSpPr>
        <p:spPr>
          <a:xfrm>
            <a:off x="1025806" y="42430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In the Figure, the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first loop</a:t>
            </a:r>
            <a:r>
              <a:rPr lang="en-US" dirty="0">
                <a:latin typeface="Times-Roman"/>
              </a:rPr>
              <a:t> is </a:t>
            </a:r>
            <a:r>
              <a:rPr lang="en-US" i="1" dirty="0" err="1">
                <a:latin typeface="Times-Italic"/>
              </a:rPr>
              <a:t>abca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with the 2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and 5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-Roman"/>
              </a:rPr>
              <a:t>resistors and voltage source is independent. A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second loop</a:t>
            </a:r>
            <a:r>
              <a:rPr lang="en-US" dirty="0">
                <a:latin typeface="Times-Roman"/>
              </a:rPr>
              <a:t> with the 3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 and the current source is independent. The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third loop</a:t>
            </a:r>
            <a:r>
              <a:rPr lang="en-US" dirty="0">
                <a:latin typeface="Times-Roman"/>
              </a:rPr>
              <a:t> could be the one with the 2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 in parallel with the 3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 </a:t>
            </a:r>
            <a:r>
              <a:rPr lang="en-US" dirty="0">
                <a:latin typeface="Times-Roman"/>
              </a:rPr>
              <a:t>resistor. This does form an independent set of loops.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00BD8-14D8-4954-8935-D58BEBACF0AB}"/>
              </a:ext>
            </a:extLst>
          </p:cNvPr>
          <p:cNvSpPr/>
          <p:nvPr/>
        </p:nvSpPr>
        <p:spPr>
          <a:xfrm>
            <a:off x="1076325" y="573756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E70"/>
                </a:solidFill>
                <a:latin typeface="ItcKabel-Medium"/>
              </a:rPr>
              <a:t>Check:-  b= 5  ,  n= 3, and </a:t>
            </a:r>
            <a:r>
              <a:rPr lang="en-US" b="1" i="1" dirty="0">
                <a:solidFill>
                  <a:srgbClr val="009E70"/>
                </a:solidFill>
                <a:latin typeface="ItcKabel-Medium"/>
              </a:rPr>
              <a:t>l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= 3 </a:t>
            </a:r>
            <a:r>
              <a:rPr lang="en-US" dirty="0">
                <a:latin typeface="Times-Roman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BD5C37-5284-42C7-BDDF-B6E0539EAAA2}"/>
                  </a:ext>
                </a:extLst>
              </p:cNvPr>
              <p:cNvSpPr txBox="1"/>
              <p:nvPr/>
            </p:nvSpPr>
            <p:spPr>
              <a:xfrm>
                <a:off x="1076325" y="6086045"/>
                <a:ext cx="1380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BD5C37-5284-42C7-BDDF-B6E0539EA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6086045"/>
                <a:ext cx="1380506" cy="276999"/>
              </a:xfrm>
              <a:prstGeom prst="rect">
                <a:avLst/>
              </a:prstGeom>
              <a:blipFill>
                <a:blip r:embed="rId4"/>
                <a:stretch>
                  <a:fillRect l="-3982" r="-354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F7AF0A-E7AC-4F3C-BE28-02F0C0377944}"/>
                  </a:ext>
                </a:extLst>
              </p:cNvPr>
              <p:cNvSpPr txBox="1"/>
              <p:nvPr/>
            </p:nvSpPr>
            <p:spPr>
              <a:xfrm>
                <a:off x="1112166" y="6437621"/>
                <a:ext cx="1343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F7AF0A-E7AC-4F3C-BE28-02F0C0377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66" y="6437621"/>
                <a:ext cx="1343316" cy="276999"/>
              </a:xfrm>
              <a:prstGeom prst="rect">
                <a:avLst/>
              </a:prstGeom>
              <a:blipFill>
                <a:blip r:embed="rId5"/>
                <a:stretch>
                  <a:fillRect l="-10407" t="-28889" r="-4977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8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E86C8-1B7B-4786-A7AA-781EA16E7344}"/>
              </a:ext>
            </a:extLst>
          </p:cNvPr>
          <p:cNvSpPr/>
          <p:nvPr/>
        </p:nvSpPr>
        <p:spPr>
          <a:xfrm>
            <a:off x="2361460" y="385724"/>
            <a:ext cx="7075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Laws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F921-A828-4084-8E7B-A3D8FB81EFBE}"/>
              </a:ext>
            </a:extLst>
          </p:cNvPr>
          <p:cNvSpPr/>
          <p:nvPr/>
        </p:nvSpPr>
        <p:spPr>
          <a:xfrm>
            <a:off x="9271805" y="4076268"/>
            <a:ext cx="247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E70"/>
                </a:solidFill>
                <a:latin typeface="ItcKabel-Bold"/>
              </a:rPr>
              <a:t>Gustav Robert Kirchhoff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94C48-9BF9-438C-AC58-B58CD3EDE929}"/>
              </a:ext>
            </a:extLst>
          </p:cNvPr>
          <p:cNvSpPr/>
          <p:nvPr/>
        </p:nvSpPr>
        <p:spPr>
          <a:xfrm>
            <a:off x="1085188" y="4122434"/>
            <a:ext cx="707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E70"/>
                </a:solidFill>
                <a:latin typeface="ItcKabel-Medium"/>
              </a:rPr>
              <a:t>Kirchhoff’s current law (KCL) </a:t>
            </a:r>
            <a:r>
              <a:rPr lang="en-US" sz="2400" dirty="0"/>
              <a:t>states that the algebraic sum of currents entering a node (or a closed boundary) is zero.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2562E-8B0B-4E3C-B497-710911BC40BB}"/>
              </a:ext>
            </a:extLst>
          </p:cNvPr>
          <p:cNvSpPr/>
          <p:nvPr/>
        </p:nvSpPr>
        <p:spPr>
          <a:xfrm>
            <a:off x="1085188" y="2239367"/>
            <a:ext cx="688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9E70"/>
                </a:solidFill>
                <a:latin typeface="ItcKabel-Medium"/>
              </a:rPr>
              <a:t>Kirchhoff’s voltage law (KVL) </a:t>
            </a:r>
            <a:r>
              <a:rPr lang="en-US" sz="2400" dirty="0"/>
              <a:t>states that the algebraic sum of all voltages around a closed path (or loop) is zero.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1345A-9F86-4631-A32F-C35738E9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48" y="807868"/>
            <a:ext cx="2853540" cy="32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D85839B-80AC-4FEE-AD8B-AEC40C0FBBFE}"/>
              </a:ext>
            </a:extLst>
          </p:cNvPr>
          <p:cNvSpPr/>
          <p:nvPr/>
        </p:nvSpPr>
        <p:spPr>
          <a:xfrm>
            <a:off x="767289" y="1487285"/>
            <a:ext cx="4220967" cy="1717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Ohm’s law states that the voltage E across a resistor is directly proportional to the current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ﬂowing through the resistor.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CDDCB-1647-4210-8B41-73EC1847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22" y="1719103"/>
            <a:ext cx="4849488" cy="957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270B60-D2AB-471F-BEB5-BB685FB16799}"/>
              </a:ext>
            </a:extLst>
          </p:cNvPr>
          <p:cNvSpPr/>
          <p:nvPr/>
        </p:nvSpPr>
        <p:spPr>
          <a:xfrm>
            <a:off x="767290" y="3428999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voltage in volts,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resistance in ohms,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current in amperes.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27DAA-B81C-4541-BC2E-768FDFC0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91" y="4081928"/>
            <a:ext cx="3317169" cy="957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6CBF39-6002-4EFB-8958-71AFE88BC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750" y="3059668"/>
            <a:ext cx="2323466" cy="26784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8991E7-532C-4583-861A-4D63E3C33C59}"/>
              </a:ext>
            </a:extLst>
          </p:cNvPr>
          <p:cNvSpPr/>
          <p:nvPr/>
        </p:nvSpPr>
        <p:spPr>
          <a:xfrm>
            <a:off x="1047750" y="3059668"/>
            <a:ext cx="85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is,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E05EA-5485-488B-8D2E-BA3F6829D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200" y="3334588"/>
            <a:ext cx="2794861" cy="586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7FA7D-D029-466A-AEF5-26E00D6A7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219" y="5070817"/>
            <a:ext cx="2813524" cy="9870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B6BF4B-9C84-407A-9131-E0851E4944BD}"/>
              </a:ext>
            </a:extLst>
          </p:cNvPr>
          <p:cNvSpPr/>
          <p:nvPr/>
        </p:nvSpPr>
        <p:spPr>
          <a:xfrm>
            <a:off x="9493860" y="5769225"/>
            <a:ext cx="1930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E70"/>
                </a:solidFill>
                <a:effectLst/>
                <a:uLnTx/>
                <a:uFillTx/>
                <a:latin typeface="ItcKabel-Bold"/>
                <a:ea typeface="+mn-ea"/>
                <a:cs typeface="+mn-cs"/>
              </a:rPr>
              <a:t>Georg Simon Ohm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015F6A-F32F-453C-B5FA-1C64A43F16A0}"/>
              </a:ext>
            </a:extLst>
          </p:cNvPr>
          <p:cNvSpPr/>
          <p:nvPr/>
        </p:nvSpPr>
        <p:spPr>
          <a:xfrm>
            <a:off x="10011085" y="6142577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In 1827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6671C8-E2D0-44A0-95CD-852D33CA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52" y="546068"/>
            <a:ext cx="2770273" cy="549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658AAE-C713-43D7-A237-B93F311C4437}"/>
              </a:ext>
            </a:extLst>
          </p:cNvPr>
          <p:cNvSpPr/>
          <p:nvPr/>
        </p:nvSpPr>
        <p:spPr>
          <a:xfrm>
            <a:off x="485774" y="1329035"/>
            <a:ext cx="1113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From this, you can see that the larger the applied voltage, the larger the current, while the larger the resistance, the smaller the current.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6019B-3480-4825-ABA4-AD0D2880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160032"/>
            <a:ext cx="4572513" cy="4285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DB2CF-92CD-4190-92D1-3B2E79B26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01" y="2160032"/>
            <a:ext cx="3900251" cy="46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3A6F8C-9A9E-4E62-A4AA-E98DF0DE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3" y="3552689"/>
            <a:ext cx="891540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465A4-CDF3-4898-8D21-76034403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5" y="1233488"/>
            <a:ext cx="8791575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87FB9-BEF2-4A3A-A993-6CB8ED62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52" y="546068"/>
            <a:ext cx="2770273" cy="5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504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ItcKabel-Book"/>
              </a:rPr>
              <a:t>A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represents a single element such as a voltage source or a resistor.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2BC29-E559-4048-A64F-42EE4F03370D}"/>
              </a:ext>
            </a:extLst>
          </p:cNvPr>
          <p:cNvSpPr/>
          <p:nvPr/>
        </p:nvSpPr>
        <p:spPr>
          <a:xfrm>
            <a:off x="1076325" y="2058085"/>
            <a:ext cx="4467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ItcKabel-Book"/>
              </a:rPr>
              <a:t>A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is the point of connection between two or more branches.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142DC-C24E-4CD3-B198-ACB09B013BFE}"/>
              </a:ext>
            </a:extLst>
          </p:cNvPr>
          <p:cNvSpPr/>
          <p:nvPr/>
        </p:nvSpPr>
        <p:spPr>
          <a:xfrm>
            <a:off x="1076325" y="2672835"/>
            <a:ext cx="358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Kabel-Book"/>
              </a:rPr>
              <a:t>A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loop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is any closed path in a circuit.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43D3E-6D1D-47A7-91C7-96DF19BC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3429000"/>
            <a:ext cx="2781300" cy="10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7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A7898-976E-445B-AD40-5A16F605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06" y="3872370"/>
            <a:ext cx="4932152" cy="29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A7898-976E-445B-AD40-5A16F605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06" y="3872370"/>
            <a:ext cx="4932152" cy="2909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990706-37FC-401E-B36B-B5D6901E5640}"/>
              </a:ext>
            </a:extLst>
          </p:cNvPr>
          <p:cNvSpPr/>
          <p:nvPr/>
        </p:nvSpPr>
        <p:spPr>
          <a:xfrm>
            <a:off x="1025806" y="2578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 branch represents any two-terminal element. The circuit in Figure shown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five branches</a:t>
            </a:r>
            <a:r>
              <a:rPr lang="en-US" dirty="0">
                <a:latin typeface="Times-Roman"/>
              </a:rPr>
              <a:t>, namely, the 10-V voltage source, the 2-A current source, and the three resistors.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6DB09-F75A-49C1-BFEE-0B739F4438A5}"/>
              </a:ext>
            </a:extLst>
          </p:cNvPr>
          <p:cNvSpPr/>
          <p:nvPr/>
        </p:nvSpPr>
        <p:spPr>
          <a:xfrm>
            <a:off x="1076325" y="214936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ItcKabel-Book"/>
              </a:rPr>
              <a:t>Solution:-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67A23-4468-4CBF-8873-B55E6613D268}"/>
              </a:ext>
            </a:extLst>
          </p:cNvPr>
          <p:cNvSpPr/>
          <p:nvPr/>
        </p:nvSpPr>
        <p:spPr>
          <a:xfrm>
            <a:off x="2325949" y="367969"/>
            <a:ext cx="726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Branches, Nodes, and Loops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BBCE4-C7EE-4F95-BEBB-ACD987B64FE1}"/>
              </a:ext>
            </a:extLst>
          </p:cNvPr>
          <p:cNvSpPr/>
          <p:nvPr/>
        </p:nvSpPr>
        <p:spPr>
          <a:xfrm>
            <a:off x="1076325" y="1443335"/>
            <a:ext cx="61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ItcKabel-Book"/>
              </a:rPr>
              <a:t>Example:-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For the circuit shown, determine the number of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branches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nodes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, and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independent loops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C20B-6BE4-4340-84E8-11722F4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8" y="1014300"/>
            <a:ext cx="4187693" cy="285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A7898-976E-445B-AD40-5A16F605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06" y="3872370"/>
            <a:ext cx="4932152" cy="2909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0E9302-452F-47A4-959E-911D89081910}"/>
              </a:ext>
            </a:extLst>
          </p:cNvPr>
          <p:cNvSpPr/>
          <p:nvPr/>
        </p:nvSpPr>
        <p:spPr>
          <a:xfrm>
            <a:off x="1025806" y="2578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 branch represents any two-terminal element. The circuit in Figure shown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five branches</a:t>
            </a:r>
            <a:r>
              <a:rPr lang="en-US" dirty="0">
                <a:latin typeface="Times-Roman"/>
              </a:rPr>
              <a:t>, namely, the 10-V voltage source, the 2-A current source, and the three resistors.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0A5B0-537A-4FBF-9F7D-E20FD401B7DA}"/>
              </a:ext>
            </a:extLst>
          </p:cNvPr>
          <p:cNvSpPr/>
          <p:nvPr/>
        </p:nvSpPr>
        <p:spPr>
          <a:xfrm>
            <a:off x="1076325" y="214936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ItcKabel-Book"/>
              </a:rPr>
              <a:t>Solution:-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8704E-2677-4496-8AB6-245FBFA042D3}"/>
              </a:ext>
            </a:extLst>
          </p:cNvPr>
          <p:cNvSpPr/>
          <p:nvPr/>
        </p:nvSpPr>
        <p:spPr>
          <a:xfrm>
            <a:off x="1025806" y="3687704"/>
            <a:ext cx="326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 has </a:t>
            </a:r>
            <a:r>
              <a:rPr lang="en-US" b="1" dirty="0">
                <a:solidFill>
                  <a:srgbClr val="009E70"/>
                </a:solidFill>
                <a:latin typeface="ItcKabel-Medium"/>
              </a:rPr>
              <a:t>three nodes</a:t>
            </a:r>
            <a:r>
              <a:rPr lang="en-US" dirty="0">
                <a:latin typeface="Times-Roman"/>
              </a:rPr>
              <a:t> a, b, and </a:t>
            </a:r>
            <a:r>
              <a:rPr lang="en-US" i="1" dirty="0">
                <a:latin typeface="Times-Italic"/>
              </a:rPr>
              <a:t>c</a:t>
            </a:r>
            <a:r>
              <a:rPr lang="en-US" dirty="0">
                <a:latin typeface="Times-Roman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3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738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ItcKabel-Bold</vt:lpstr>
      <vt:lpstr>ItcKabel-Book</vt:lpstr>
      <vt:lpstr>ItcKabel-Medium</vt:lpstr>
      <vt:lpstr>Times New Roman</vt:lpstr>
      <vt:lpstr>Times-Italic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253</cp:revision>
  <dcterms:created xsi:type="dcterms:W3CDTF">2020-03-04T10:44:15Z</dcterms:created>
  <dcterms:modified xsi:type="dcterms:W3CDTF">2020-04-18T10:07:32Z</dcterms:modified>
</cp:coreProperties>
</file>